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</p:embeddedFont>
    <p:embeddedFont>
      <p:font typeface="Roboto Bold" panose="02000000000000000000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10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-11430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219715" y="8035803"/>
            <a:ext cx="0" cy="1094666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4" name="AutoShape 4"/>
          <p:cNvSpPr/>
          <p:nvPr/>
        </p:nvSpPr>
        <p:spPr>
          <a:xfrm flipH="1">
            <a:off x="8556168" y="0"/>
            <a:ext cx="63342" cy="7403188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5" name="AutoShape 5"/>
          <p:cNvSpPr/>
          <p:nvPr/>
        </p:nvSpPr>
        <p:spPr>
          <a:xfrm flipV="1">
            <a:off x="14713" y="7417475"/>
            <a:ext cx="8573126" cy="28346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6" name="Freeform 6"/>
          <p:cNvSpPr/>
          <p:nvPr/>
        </p:nvSpPr>
        <p:spPr>
          <a:xfrm>
            <a:off x="6781663" y="2917892"/>
            <a:ext cx="3704268" cy="3650698"/>
          </a:xfrm>
          <a:custGeom>
            <a:avLst/>
            <a:gdLst/>
            <a:ahLst/>
            <a:cxnLst/>
            <a:rect l="l" t="t" r="r" b="b"/>
            <a:pathLst>
              <a:path w="3704268" h="3650698">
                <a:moveTo>
                  <a:pt x="0" y="0"/>
                </a:moveTo>
                <a:lnTo>
                  <a:pt x="3704268" y="0"/>
                </a:lnTo>
                <a:lnTo>
                  <a:pt x="3704268" y="3650698"/>
                </a:lnTo>
                <a:lnTo>
                  <a:pt x="0" y="36506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2939" r="-2939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7" name="TextBox 7"/>
          <p:cNvSpPr txBox="1"/>
          <p:nvPr/>
        </p:nvSpPr>
        <p:spPr>
          <a:xfrm>
            <a:off x="11483863" y="1843590"/>
            <a:ext cx="1090646" cy="468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40"/>
              </a:lnSpc>
            </a:pPr>
            <a:r>
              <a:rPr lang="en-US" sz="2400" spc="48">
                <a:solidFill>
                  <a:srgbClr val="FFFFFF"/>
                </a:solidFill>
                <a:latin typeface="Roboto Bold"/>
              </a:rPr>
              <a:t>Name: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17616" y="2361744"/>
            <a:ext cx="2063267" cy="13015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199"/>
              </a:lnSpc>
            </a:pPr>
            <a:r>
              <a:rPr lang="en-US" sz="6999" spc="-258" dirty="0">
                <a:solidFill>
                  <a:srgbClr val="79AEEA"/>
                </a:solidFill>
                <a:latin typeface="Roboto Bold"/>
              </a:rPr>
              <a:t>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793584" y="1843590"/>
            <a:ext cx="3719337" cy="49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2600" spc="52">
                <a:solidFill>
                  <a:srgbClr val="FFFFFF"/>
                </a:solidFill>
                <a:latin typeface="Roboto"/>
              </a:rPr>
              <a:t>M. Padma Praharshitha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0120" y="997134"/>
            <a:ext cx="7779975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8000">
                <a:solidFill>
                  <a:srgbClr val="FFFFFF"/>
                </a:solidFill>
                <a:latin typeface="Roboto Bold"/>
              </a:rPr>
              <a:t>CLONE WEBSITE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40120" y="4352925"/>
            <a:ext cx="7270518" cy="1647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00"/>
              </a:lnSpc>
            </a:pPr>
            <a:r>
              <a:rPr lang="en-US" sz="6000">
                <a:solidFill>
                  <a:srgbClr val="FFFFFF"/>
                </a:solidFill>
                <a:latin typeface="Roboto Bold"/>
              </a:rPr>
              <a:t>Amazon Online </a:t>
            </a:r>
          </a:p>
          <a:p>
            <a:pPr>
              <a:lnSpc>
                <a:spcPts val="6300"/>
              </a:lnSpc>
            </a:pPr>
            <a:r>
              <a:rPr lang="en-US" sz="6000">
                <a:solidFill>
                  <a:srgbClr val="FFFFFF"/>
                </a:solidFill>
                <a:latin typeface="Roboto Bold"/>
              </a:rPr>
              <a:t>Shopping Plaform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485931" y="2640191"/>
            <a:ext cx="1926784" cy="954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2400" spc="48">
                <a:solidFill>
                  <a:srgbClr val="FFFFFF"/>
                </a:solidFill>
                <a:latin typeface="Roboto Bold"/>
              </a:rPr>
              <a:t>SkillsBuild EnailID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2793584" y="2813117"/>
            <a:ext cx="4465716" cy="49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2600" spc="52">
                <a:solidFill>
                  <a:srgbClr val="FFFFFF"/>
                </a:solidFill>
                <a:latin typeface="Roboto"/>
              </a:rPr>
              <a:t>praharshitha210@gmail.com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520471" y="3756660"/>
            <a:ext cx="1926784" cy="954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2400" spc="48">
                <a:solidFill>
                  <a:srgbClr val="FFFFFF"/>
                </a:solidFill>
                <a:latin typeface="Roboto Bold"/>
              </a:rPr>
              <a:t>College Name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793584" y="3723640"/>
            <a:ext cx="4465716" cy="1020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2600" spc="52">
                <a:solidFill>
                  <a:srgbClr val="FFFFFF"/>
                </a:solidFill>
                <a:latin typeface="Roboto"/>
              </a:rPr>
              <a:t>Maharaj Vijayaram Gajapathi Raj College pf Engineering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520471" y="4977765"/>
            <a:ext cx="1926784" cy="954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2400" spc="48">
                <a:solidFill>
                  <a:srgbClr val="FFFFFF"/>
                </a:solidFill>
                <a:latin typeface="Roboto Bold"/>
              </a:rPr>
              <a:t>College</a:t>
            </a:r>
          </a:p>
          <a:p>
            <a:pPr algn="r">
              <a:lnSpc>
                <a:spcPts val="3840"/>
              </a:lnSpc>
            </a:pPr>
            <a:r>
              <a:rPr lang="en-US" sz="2400" spc="48">
                <a:solidFill>
                  <a:srgbClr val="FFFFFF"/>
                </a:solidFill>
                <a:latin typeface="Roboto Bold"/>
              </a:rPr>
              <a:t> State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793584" y="5038725"/>
            <a:ext cx="3719337" cy="49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2600" spc="52">
                <a:solidFill>
                  <a:srgbClr val="FFFFFF"/>
                </a:solidFill>
                <a:latin typeface="Roboto"/>
              </a:rPr>
              <a:t>Andhra pradesh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520471" y="6256020"/>
            <a:ext cx="1926784" cy="954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2400" spc="48">
                <a:solidFill>
                  <a:srgbClr val="FFFFFF"/>
                </a:solidFill>
                <a:latin typeface="Roboto Bold"/>
              </a:rPr>
              <a:t>Internship Domain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2793584" y="6256020"/>
            <a:ext cx="3719337" cy="49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2600" spc="52">
                <a:solidFill>
                  <a:srgbClr val="FFFFFF"/>
                </a:solidFill>
                <a:latin typeface="Roboto"/>
              </a:rPr>
              <a:t>Front-end Development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0485931" y="7477125"/>
            <a:ext cx="1926784" cy="468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2400" spc="48">
                <a:solidFill>
                  <a:srgbClr val="FFFFFF"/>
                </a:solidFill>
                <a:latin typeface="Roboto Bold"/>
              </a:rPr>
              <a:t>Start Date: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520471" y="8212455"/>
            <a:ext cx="1926784" cy="468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840"/>
              </a:lnSpc>
            </a:pPr>
            <a:r>
              <a:rPr lang="en-US" sz="2400" spc="48">
                <a:solidFill>
                  <a:srgbClr val="FFFFFF"/>
                </a:solidFill>
                <a:latin typeface="Roboto Bold"/>
              </a:rPr>
              <a:t>End Date: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793584" y="7476490"/>
            <a:ext cx="3719337" cy="49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2600" spc="52">
                <a:solidFill>
                  <a:srgbClr val="FFFFFF"/>
                </a:solidFill>
                <a:latin typeface="Roboto"/>
              </a:rPr>
              <a:t>12-06-2023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793584" y="8184515"/>
            <a:ext cx="3719337" cy="4965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60"/>
              </a:lnSpc>
            </a:pPr>
            <a:r>
              <a:rPr lang="en-US" sz="2600" spc="52">
                <a:solidFill>
                  <a:srgbClr val="FFFFFF"/>
                </a:solidFill>
                <a:latin typeface="Roboto"/>
              </a:rPr>
              <a:t>24-07-2023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942186" y="8219697"/>
            <a:ext cx="7270518" cy="672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40"/>
              </a:lnSpc>
            </a:pPr>
            <a:r>
              <a:rPr lang="en-US" sz="4800">
                <a:solidFill>
                  <a:srgbClr val="FFFFFF"/>
                </a:solidFill>
                <a:latin typeface="Roboto Bold"/>
              </a:rPr>
              <a:t>Student Details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-10800000">
            <a:off x="1623333" y="7224269"/>
            <a:ext cx="14867131" cy="520498"/>
            <a:chOff x="0" y="0"/>
            <a:chExt cx="4353041" cy="152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53041" cy="152400"/>
            </a:xfrm>
            <a:custGeom>
              <a:avLst/>
              <a:gdLst/>
              <a:ahLst/>
              <a:cxnLst/>
              <a:rect l="l" t="t" r="r" b="b"/>
              <a:pathLst>
                <a:path w="4353041" h="152400">
                  <a:moveTo>
                    <a:pt x="0" y="0"/>
                  </a:moveTo>
                  <a:lnTo>
                    <a:pt x="4353041" y="0"/>
                  </a:lnTo>
                  <a:lnTo>
                    <a:pt x="4353041" y="152400"/>
                  </a:lnTo>
                  <a:lnTo>
                    <a:pt x="0" y="152400"/>
                  </a:lnTo>
                  <a:close/>
                </a:path>
              </a:pathLst>
            </a:custGeom>
            <a:solidFill>
              <a:srgbClr val="79AEE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5557959" y="4853164"/>
            <a:ext cx="6208828" cy="1275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19"/>
              </a:lnSpc>
            </a:pPr>
            <a:r>
              <a:rPr lang="en-US" sz="3199" spc="63">
                <a:solidFill>
                  <a:srgbClr val="FFFFFF"/>
                </a:solidFill>
                <a:latin typeface="Roboto Bold"/>
              </a:rPr>
              <a:t>https://github.com/Harshu210/amazon_clone.git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128836" y="1873109"/>
            <a:ext cx="9009923" cy="1666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600"/>
              </a:lnSpc>
            </a:pPr>
            <a:r>
              <a:rPr lang="en-US" sz="12000">
                <a:solidFill>
                  <a:srgbClr val="FFFFFF"/>
                </a:solidFill>
                <a:latin typeface="Roboto"/>
              </a:rPr>
              <a:t>REFERENCE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67151" y="6266208"/>
            <a:ext cx="4020792" cy="4020792"/>
            <a:chOff x="0" y="0"/>
            <a:chExt cx="1913890" cy="191389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3A72B2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336144" cy="336144"/>
            <a:chOff x="0" y="0"/>
            <a:chExt cx="1913890" cy="191389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36144" y="336144"/>
            <a:ext cx="692556" cy="692556"/>
            <a:chOff x="0" y="0"/>
            <a:chExt cx="1913890" cy="191389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79AEE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8" name="AutoShape 8"/>
          <p:cNvSpPr/>
          <p:nvPr/>
        </p:nvSpPr>
        <p:spPr>
          <a:xfrm>
            <a:off x="2356338" y="9210675"/>
            <a:ext cx="1011477" cy="0"/>
          </a:xfrm>
          <a:prstGeom prst="line">
            <a:avLst/>
          </a:prstGeom>
          <a:ln w="95250" cap="flat">
            <a:solidFill>
              <a:srgbClr val="79AEE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grpSp>
        <p:nvGrpSpPr>
          <p:cNvPr id="9" name="Group 9"/>
          <p:cNvGrpSpPr/>
          <p:nvPr/>
        </p:nvGrpSpPr>
        <p:grpSpPr>
          <a:xfrm rot="5400000">
            <a:off x="720057" y="3584645"/>
            <a:ext cx="3444801" cy="172240"/>
            <a:chOff x="0" y="0"/>
            <a:chExt cx="4593068" cy="229653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0" y="0"/>
              <a:ext cx="4593068" cy="229653"/>
              <a:chOff x="0" y="0"/>
              <a:chExt cx="1270000" cy="635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270000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1270000" h="635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63500"/>
                    </a:lnTo>
                    <a:lnTo>
                      <a:pt x="0" y="635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" cy="635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63500">
                    <a:moveTo>
                      <a:pt x="0" y="0"/>
                    </a:moveTo>
                    <a:lnTo>
                      <a:pt x="635000" y="0"/>
                    </a:lnTo>
                    <a:lnTo>
                      <a:pt x="635000" y="63500"/>
                    </a:lnTo>
                    <a:lnTo>
                      <a:pt x="0" y="635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3A72B2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</p:grpSp>
      <p:sp>
        <p:nvSpPr>
          <p:cNvPr id="13" name="Freeform 13"/>
          <p:cNvSpPr/>
          <p:nvPr/>
        </p:nvSpPr>
        <p:spPr>
          <a:xfrm>
            <a:off x="10397698" y="1689565"/>
            <a:ext cx="6181482" cy="4118412"/>
          </a:xfrm>
          <a:custGeom>
            <a:avLst/>
            <a:gdLst/>
            <a:ahLst/>
            <a:cxnLst/>
            <a:rect l="l" t="t" r="r" b="b"/>
            <a:pathLst>
              <a:path w="6181482" h="4118412">
                <a:moveTo>
                  <a:pt x="0" y="0"/>
                </a:moveTo>
                <a:lnTo>
                  <a:pt x="6181481" y="0"/>
                </a:lnTo>
                <a:lnTo>
                  <a:pt x="6181481" y="4118412"/>
                </a:lnTo>
                <a:lnTo>
                  <a:pt x="0" y="41184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2899876" y="5606146"/>
            <a:ext cx="8293670" cy="16675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 spc="55">
                <a:solidFill>
                  <a:srgbClr val="000000"/>
                </a:solidFill>
                <a:latin typeface="Roboto"/>
              </a:rPr>
              <a:t>To develop an amazon clone to make an engaging, intuitive and user friendly website using web technologies.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899876" y="1775290"/>
            <a:ext cx="4268776" cy="189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349"/>
              </a:lnSpc>
            </a:pPr>
            <a:r>
              <a:rPr lang="en-US" sz="6999">
                <a:solidFill>
                  <a:srgbClr val="000000"/>
                </a:solidFill>
                <a:latin typeface="Roboto Bold"/>
              </a:rPr>
              <a:t>Problem Statement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55388" y="5887326"/>
            <a:ext cx="15977225" cy="3039860"/>
            <a:chOff x="0" y="0"/>
            <a:chExt cx="7605130" cy="144696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605130" cy="1446968"/>
            </a:xfrm>
            <a:custGeom>
              <a:avLst/>
              <a:gdLst/>
              <a:ahLst/>
              <a:cxnLst/>
              <a:rect l="l" t="t" r="r" b="b"/>
              <a:pathLst>
                <a:path w="7605130" h="1446968">
                  <a:moveTo>
                    <a:pt x="0" y="0"/>
                  </a:moveTo>
                  <a:lnTo>
                    <a:pt x="7605130" y="0"/>
                  </a:lnTo>
                  <a:lnTo>
                    <a:pt x="7605130" y="1446968"/>
                  </a:lnTo>
                  <a:lnTo>
                    <a:pt x="0" y="1446968"/>
                  </a:lnTo>
                  <a:close/>
                </a:path>
              </a:pathLst>
            </a:custGeom>
            <a:solidFill>
              <a:srgbClr val="3A72B2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4877051"/>
            <a:chOff x="0" y="0"/>
            <a:chExt cx="8705055" cy="23214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705055" cy="2321467"/>
            </a:xfrm>
            <a:custGeom>
              <a:avLst/>
              <a:gdLst/>
              <a:ahLst/>
              <a:cxnLst/>
              <a:rect l="l" t="t" r="r" b="b"/>
              <a:pathLst>
                <a:path w="8705055" h="2321467">
                  <a:moveTo>
                    <a:pt x="0" y="0"/>
                  </a:moveTo>
                  <a:lnTo>
                    <a:pt x="8705055" y="0"/>
                  </a:lnTo>
                  <a:lnTo>
                    <a:pt x="8705055" y="2321467"/>
                  </a:lnTo>
                  <a:lnTo>
                    <a:pt x="0" y="2321467"/>
                  </a:lnTo>
                  <a:close/>
                </a:path>
              </a:pathLst>
            </a:custGeom>
            <a:solidFill>
              <a:srgbClr val="121723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0"/>
            <a:ext cx="18288000" cy="4877051"/>
          </a:xfrm>
          <a:custGeom>
            <a:avLst/>
            <a:gdLst/>
            <a:ahLst/>
            <a:cxnLst/>
            <a:rect l="l" t="t" r="r" b="b"/>
            <a:pathLst>
              <a:path w="18288000" h="4877051">
                <a:moveTo>
                  <a:pt x="0" y="0"/>
                </a:moveTo>
                <a:lnTo>
                  <a:pt x="18288000" y="0"/>
                </a:lnTo>
                <a:lnTo>
                  <a:pt x="18288000" y="4877051"/>
                </a:lnTo>
                <a:lnTo>
                  <a:pt x="0" y="48770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</a:blip>
            <a:stretch>
              <a:fillRect t="-82746" b="-380076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4028694" y="1028700"/>
            <a:ext cx="10431723" cy="2886939"/>
            <a:chOff x="0" y="0"/>
            <a:chExt cx="15011615" cy="415440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011615" cy="4154406"/>
            </a:xfrm>
            <a:custGeom>
              <a:avLst/>
              <a:gdLst/>
              <a:ahLst/>
              <a:cxnLst/>
              <a:rect l="l" t="t" r="r" b="b"/>
              <a:pathLst>
                <a:path w="15011615" h="4154406">
                  <a:moveTo>
                    <a:pt x="15011615" y="279400"/>
                  </a:moveTo>
                  <a:lnTo>
                    <a:pt x="15011615" y="0"/>
                  </a:lnTo>
                  <a:lnTo>
                    <a:pt x="0" y="0"/>
                  </a:lnTo>
                  <a:lnTo>
                    <a:pt x="0" y="4154406"/>
                  </a:lnTo>
                  <a:lnTo>
                    <a:pt x="15011615" y="4154406"/>
                  </a:lnTo>
                  <a:lnTo>
                    <a:pt x="15011615" y="279400"/>
                  </a:lnTo>
                  <a:close/>
                  <a:moveTo>
                    <a:pt x="14932875" y="279400"/>
                  </a:moveTo>
                  <a:lnTo>
                    <a:pt x="14932875" y="4075666"/>
                  </a:lnTo>
                  <a:lnTo>
                    <a:pt x="78740" y="4075666"/>
                  </a:lnTo>
                  <a:lnTo>
                    <a:pt x="78740" y="78740"/>
                  </a:lnTo>
                  <a:lnTo>
                    <a:pt x="14932875" y="78740"/>
                  </a:lnTo>
                  <a:lnTo>
                    <a:pt x="14932875" y="2794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458474" y="3391965"/>
            <a:ext cx="1371052" cy="109684"/>
            <a:chOff x="0" y="0"/>
            <a:chExt cx="1828069" cy="14624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0" y="0"/>
              <a:ext cx="1828069" cy="146246"/>
              <a:chOff x="0" y="0"/>
              <a:chExt cx="1270000" cy="1016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2700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1270000" h="1016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01600"/>
                    </a:lnTo>
                    <a:lnTo>
                      <a:pt x="0" y="10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101600">
                    <a:moveTo>
                      <a:pt x="0" y="0"/>
                    </a:moveTo>
                    <a:lnTo>
                      <a:pt x="635000" y="0"/>
                    </a:lnTo>
                    <a:lnTo>
                      <a:pt x="635000" y="101600"/>
                    </a:lnTo>
                    <a:lnTo>
                      <a:pt x="0" y="10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9AEEA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</p:grpSp>
      <p:sp>
        <p:nvSpPr>
          <p:cNvPr id="13" name="TextBox 13"/>
          <p:cNvSpPr txBox="1"/>
          <p:nvPr/>
        </p:nvSpPr>
        <p:spPr>
          <a:xfrm>
            <a:off x="2897442" y="6230601"/>
            <a:ext cx="11840330" cy="2229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79"/>
              </a:lnSpc>
            </a:pPr>
            <a:r>
              <a:rPr lang="en-US" sz="2799" spc="55">
                <a:solidFill>
                  <a:srgbClr val="FFFFFF"/>
                </a:solidFill>
                <a:latin typeface="Roboto"/>
              </a:rPr>
              <a:t>The main objective of this project is to create a fully functional amazon website clone, which showcases the design and functionality of the popular e-commerce platform. It should prove a simulated shopping experience for users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936281" y="1526086"/>
            <a:ext cx="10230613" cy="1368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99"/>
              </a:lnSpc>
            </a:pPr>
            <a:r>
              <a:rPr lang="en-US" sz="7999">
                <a:solidFill>
                  <a:srgbClr val="FFFFFF"/>
                </a:solidFill>
                <a:latin typeface="Roboto Bold"/>
              </a:rPr>
              <a:t>AGENDA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5838377"/>
            <a:ext cx="16230600" cy="3419923"/>
            <a:chOff x="0" y="0"/>
            <a:chExt cx="7725737" cy="162787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725737" cy="1627877"/>
            </a:xfrm>
            <a:custGeom>
              <a:avLst/>
              <a:gdLst/>
              <a:ahLst/>
              <a:cxnLst/>
              <a:rect l="l" t="t" r="r" b="b"/>
              <a:pathLst>
                <a:path w="7725737" h="1627877">
                  <a:moveTo>
                    <a:pt x="0" y="0"/>
                  </a:moveTo>
                  <a:lnTo>
                    <a:pt x="7725737" y="0"/>
                  </a:lnTo>
                  <a:lnTo>
                    <a:pt x="7725737" y="1627877"/>
                  </a:lnTo>
                  <a:lnTo>
                    <a:pt x="0" y="1627877"/>
                  </a:lnTo>
                  <a:close/>
                </a:path>
              </a:pathLst>
            </a:custGeom>
            <a:solidFill>
              <a:srgbClr val="121723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4877051"/>
            <a:chOff x="0" y="0"/>
            <a:chExt cx="8705055" cy="23214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705055" cy="2321467"/>
            </a:xfrm>
            <a:custGeom>
              <a:avLst/>
              <a:gdLst/>
              <a:ahLst/>
              <a:cxnLst/>
              <a:rect l="l" t="t" r="r" b="b"/>
              <a:pathLst>
                <a:path w="8705055" h="2321467">
                  <a:moveTo>
                    <a:pt x="0" y="0"/>
                  </a:moveTo>
                  <a:lnTo>
                    <a:pt x="8705055" y="0"/>
                  </a:lnTo>
                  <a:lnTo>
                    <a:pt x="8705055" y="2321467"/>
                  </a:lnTo>
                  <a:lnTo>
                    <a:pt x="0" y="2321467"/>
                  </a:lnTo>
                  <a:close/>
                </a:path>
              </a:pathLst>
            </a:custGeom>
            <a:solidFill>
              <a:srgbClr val="121723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Freeform 6"/>
          <p:cNvSpPr/>
          <p:nvPr/>
        </p:nvSpPr>
        <p:spPr>
          <a:xfrm>
            <a:off x="0" y="0"/>
            <a:ext cx="18288000" cy="4877051"/>
          </a:xfrm>
          <a:custGeom>
            <a:avLst/>
            <a:gdLst/>
            <a:ahLst/>
            <a:cxnLst/>
            <a:rect l="l" t="t" r="r" b="b"/>
            <a:pathLst>
              <a:path w="18288000" h="4877051">
                <a:moveTo>
                  <a:pt x="0" y="0"/>
                </a:moveTo>
                <a:lnTo>
                  <a:pt x="18288000" y="0"/>
                </a:lnTo>
                <a:lnTo>
                  <a:pt x="18288000" y="4877051"/>
                </a:lnTo>
                <a:lnTo>
                  <a:pt x="0" y="48770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</a:blip>
            <a:stretch>
              <a:fillRect t="-82746" b="-380076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7" name="Group 7"/>
          <p:cNvGrpSpPr/>
          <p:nvPr/>
        </p:nvGrpSpPr>
        <p:grpSpPr>
          <a:xfrm>
            <a:off x="4028694" y="1028700"/>
            <a:ext cx="10431723" cy="2886939"/>
            <a:chOff x="0" y="0"/>
            <a:chExt cx="15011615" cy="415440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5011615" cy="4154406"/>
            </a:xfrm>
            <a:custGeom>
              <a:avLst/>
              <a:gdLst/>
              <a:ahLst/>
              <a:cxnLst/>
              <a:rect l="l" t="t" r="r" b="b"/>
              <a:pathLst>
                <a:path w="15011615" h="4154406">
                  <a:moveTo>
                    <a:pt x="15011615" y="279400"/>
                  </a:moveTo>
                  <a:lnTo>
                    <a:pt x="15011615" y="0"/>
                  </a:lnTo>
                  <a:lnTo>
                    <a:pt x="0" y="0"/>
                  </a:lnTo>
                  <a:lnTo>
                    <a:pt x="0" y="4154406"/>
                  </a:lnTo>
                  <a:lnTo>
                    <a:pt x="15011615" y="4154406"/>
                  </a:lnTo>
                  <a:lnTo>
                    <a:pt x="15011615" y="279400"/>
                  </a:lnTo>
                  <a:close/>
                  <a:moveTo>
                    <a:pt x="14932875" y="279400"/>
                  </a:moveTo>
                  <a:lnTo>
                    <a:pt x="14932875" y="4075666"/>
                  </a:lnTo>
                  <a:lnTo>
                    <a:pt x="78740" y="4075666"/>
                  </a:lnTo>
                  <a:lnTo>
                    <a:pt x="78740" y="78740"/>
                  </a:lnTo>
                  <a:lnTo>
                    <a:pt x="14932875" y="78740"/>
                  </a:lnTo>
                  <a:lnTo>
                    <a:pt x="14932875" y="2794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8458474" y="3391965"/>
            <a:ext cx="1371052" cy="109684"/>
            <a:chOff x="0" y="0"/>
            <a:chExt cx="1828069" cy="146246"/>
          </a:xfrm>
        </p:grpSpPr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0" y="0"/>
              <a:ext cx="1828069" cy="146246"/>
              <a:chOff x="0" y="0"/>
              <a:chExt cx="1270000" cy="1016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12700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1270000" h="1016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01600"/>
                    </a:lnTo>
                    <a:lnTo>
                      <a:pt x="0" y="10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2" name="Freeform 12"/>
              <p:cNvSpPr/>
              <p:nvPr/>
            </p:nvSpPr>
            <p:spPr>
              <a:xfrm>
                <a:off x="0" y="0"/>
                <a:ext cx="6350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101600">
                    <a:moveTo>
                      <a:pt x="0" y="0"/>
                    </a:moveTo>
                    <a:lnTo>
                      <a:pt x="635000" y="0"/>
                    </a:lnTo>
                    <a:lnTo>
                      <a:pt x="635000" y="101600"/>
                    </a:lnTo>
                    <a:lnTo>
                      <a:pt x="0" y="10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9AEEA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</p:grpSp>
      <p:sp>
        <p:nvSpPr>
          <p:cNvPr id="13" name="TextBox 13"/>
          <p:cNvSpPr txBox="1"/>
          <p:nvPr/>
        </p:nvSpPr>
        <p:spPr>
          <a:xfrm>
            <a:off x="2736225" y="6668436"/>
            <a:ext cx="12386443" cy="1297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FFFFFF"/>
                </a:solidFill>
                <a:latin typeface="Roboto"/>
              </a:rPr>
              <a:t>The main goal of this project is to create a functional clone website with a scope in the future, for further development. Amazon is a very popular e-commerce website, whose clone can be used to enhance the features for futuristic developments and set of trials and tests.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028694" y="1668588"/>
            <a:ext cx="10230613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Roboto Bold"/>
              </a:rPr>
              <a:t>PROJECT OVERVIEW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690080" y="0"/>
            <a:ext cx="7597920" cy="10287000"/>
          </a:xfrm>
          <a:custGeom>
            <a:avLst/>
            <a:gdLst/>
            <a:ahLst/>
            <a:cxnLst/>
            <a:rect l="l" t="t" r="r" b="b"/>
            <a:pathLst>
              <a:path w="7597920" h="10287000">
                <a:moveTo>
                  <a:pt x="0" y="0"/>
                </a:moveTo>
                <a:lnTo>
                  <a:pt x="7597920" y="0"/>
                </a:lnTo>
                <a:lnTo>
                  <a:pt x="75979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5429" b="-5429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3322237" y="1028700"/>
            <a:ext cx="10430228" cy="3419923"/>
            <a:chOff x="0" y="0"/>
            <a:chExt cx="4964770" cy="162787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964770" cy="1627877"/>
            </a:xfrm>
            <a:custGeom>
              <a:avLst/>
              <a:gdLst/>
              <a:ahLst/>
              <a:cxnLst/>
              <a:rect l="l" t="t" r="r" b="b"/>
              <a:pathLst>
                <a:path w="4964770" h="1627877">
                  <a:moveTo>
                    <a:pt x="0" y="0"/>
                  </a:moveTo>
                  <a:lnTo>
                    <a:pt x="4964770" y="0"/>
                  </a:lnTo>
                  <a:lnTo>
                    <a:pt x="4964770" y="1627877"/>
                  </a:lnTo>
                  <a:lnTo>
                    <a:pt x="0" y="1627877"/>
                  </a:lnTo>
                  <a:close/>
                </a:path>
              </a:pathLst>
            </a:custGeom>
            <a:solidFill>
              <a:srgbClr val="3A72B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028700" y="5048250"/>
            <a:ext cx="7084257" cy="421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PRIMARY END-USERS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5829801"/>
            <a:ext cx="7084257" cy="859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Online shoppers looking for a wide range of products, are the first ones to use this website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592797" y="1953895"/>
            <a:ext cx="6368219" cy="1114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400"/>
              </a:lnSpc>
            </a:pPr>
            <a:r>
              <a:rPr lang="en-US" sz="8000">
                <a:solidFill>
                  <a:srgbClr val="FFFFFF"/>
                </a:solidFill>
                <a:latin typeface="Roboto Bold"/>
              </a:rPr>
              <a:t>END USERS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81100" y="7120801"/>
            <a:ext cx="7084257" cy="421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SECONDARY END-USERS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81100" y="7730491"/>
            <a:ext cx="7084257" cy="859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Potential sellers and  merchants comes under secondary users, who are interested in this platform.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1521092" cy="4146340"/>
            <a:chOff x="0" y="0"/>
            <a:chExt cx="5484019" cy="197365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484019" cy="1973650"/>
            </a:xfrm>
            <a:custGeom>
              <a:avLst/>
              <a:gdLst/>
              <a:ahLst/>
              <a:cxnLst/>
              <a:rect l="l" t="t" r="r" b="b"/>
              <a:pathLst>
                <a:path w="5484019" h="1973650">
                  <a:moveTo>
                    <a:pt x="0" y="0"/>
                  </a:moveTo>
                  <a:lnTo>
                    <a:pt x="5484019" y="0"/>
                  </a:lnTo>
                  <a:lnTo>
                    <a:pt x="5484019" y="1973650"/>
                  </a:lnTo>
                  <a:lnTo>
                    <a:pt x="0" y="1973650"/>
                  </a:lnTo>
                  <a:close/>
                </a:path>
              </a:pathLst>
            </a:custGeom>
            <a:solidFill>
              <a:srgbClr val="3A72B2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Freeform 4"/>
          <p:cNvSpPr/>
          <p:nvPr/>
        </p:nvSpPr>
        <p:spPr>
          <a:xfrm>
            <a:off x="11521092" y="0"/>
            <a:ext cx="6766908" cy="10287000"/>
          </a:xfrm>
          <a:custGeom>
            <a:avLst/>
            <a:gdLst/>
            <a:ahLst/>
            <a:cxnLst/>
            <a:rect l="l" t="t" r="r" b="b"/>
            <a:pathLst>
              <a:path w="6766908" h="10287000">
                <a:moveTo>
                  <a:pt x="0" y="0"/>
                </a:moveTo>
                <a:lnTo>
                  <a:pt x="6766908" y="0"/>
                </a:lnTo>
                <a:lnTo>
                  <a:pt x="6766908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282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5" name="TextBox 5"/>
          <p:cNvSpPr txBox="1"/>
          <p:nvPr/>
        </p:nvSpPr>
        <p:spPr>
          <a:xfrm>
            <a:off x="1028700" y="1384575"/>
            <a:ext cx="10492392" cy="221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749"/>
              </a:lnSpc>
            </a:pPr>
            <a:r>
              <a:rPr lang="en-US" sz="6999">
                <a:solidFill>
                  <a:srgbClr val="FFFFFF"/>
                </a:solidFill>
                <a:latin typeface="Roboto Bold"/>
              </a:rPr>
              <a:t>Soultions &amp; Value Propositions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5881371"/>
            <a:ext cx="4712180" cy="39268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83" lvl="1" indent="-237491">
              <a:lnSpc>
                <a:spcPts val="3520"/>
              </a:lnSpc>
              <a:buFont typeface="Arial"/>
              <a:buChar char="•"/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Intuitive design for easy navigation</a:t>
            </a:r>
          </a:p>
          <a:p>
            <a:pPr marL="474983" lvl="1" indent="-237491">
              <a:lnSpc>
                <a:spcPts val="3520"/>
              </a:lnSpc>
              <a:buFont typeface="Arial"/>
              <a:buChar char="•"/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Simple and clear product categorization</a:t>
            </a:r>
          </a:p>
          <a:p>
            <a:pPr marL="474983" lvl="1" indent="-237491">
              <a:lnSpc>
                <a:spcPts val="3520"/>
              </a:lnSpc>
              <a:buFont typeface="Arial"/>
              <a:buChar char="•"/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AI-driven product recommendations</a:t>
            </a:r>
          </a:p>
          <a:p>
            <a:pPr marL="474983" lvl="1" indent="-237491">
              <a:lnSpc>
                <a:spcPts val="3520"/>
              </a:lnSpc>
              <a:buFont typeface="Arial"/>
              <a:buChar char="•"/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Social Integration</a:t>
            </a:r>
          </a:p>
          <a:p>
            <a:pPr marL="474983" lvl="1" indent="-237491">
              <a:lnSpc>
                <a:spcPts val="3520"/>
              </a:lnSpc>
              <a:buFont typeface="Arial"/>
              <a:buChar char="•"/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Side-by-side product feature comparison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274896" y="5881371"/>
            <a:ext cx="4712180" cy="34886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74983" lvl="1" indent="-237491">
              <a:lnSpc>
                <a:spcPts val="3520"/>
              </a:lnSpc>
              <a:buFont typeface="Arial"/>
              <a:buChar char="•"/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A vast array of products across diverse categories to cater to all needs</a:t>
            </a:r>
          </a:p>
          <a:p>
            <a:pPr marL="474983" lvl="1" indent="-237491">
              <a:lnSpc>
                <a:spcPts val="3520"/>
              </a:lnSpc>
              <a:buFont typeface="Arial"/>
              <a:buChar char="•"/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Partnerships with reliable logistics providers for timely shipment</a:t>
            </a:r>
          </a:p>
          <a:p>
            <a:pPr marL="474983" lvl="1" indent="-237491">
              <a:lnSpc>
                <a:spcPts val="3520"/>
              </a:lnSpc>
              <a:buFont typeface="Arial"/>
              <a:buChar char="•"/>
            </a:pPr>
            <a:r>
              <a:rPr lang="en-US" sz="2200" spc="44">
                <a:solidFill>
                  <a:srgbClr val="000000"/>
                </a:solidFill>
                <a:latin typeface="Roboto"/>
              </a:rPr>
              <a:t>Multiple channels for prompt query resolution and assistance.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2076689" y="4868387"/>
            <a:ext cx="8933821" cy="326389"/>
            <a:chOff x="0" y="0"/>
            <a:chExt cx="11911761" cy="435186"/>
          </a:xfrm>
        </p:grpSpPr>
        <p:sp>
          <p:nvSpPr>
            <p:cNvPr id="9" name="TextBox 9"/>
            <p:cNvSpPr txBox="1"/>
            <p:nvPr/>
          </p:nvSpPr>
          <p:spPr>
            <a:xfrm>
              <a:off x="0" y="-95250"/>
              <a:ext cx="4885589" cy="530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20"/>
                </a:lnSpc>
              </a:pPr>
              <a:r>
                <a:rPr lang="en-US" sz="2200" spc="44">
                  <a:solidFill>
                    <a:srgbClr val="000000"/>
                  </a:solidFill>
                  <a:latin typeface="Roboto Bold"/>
                </a:rPr>
                <a:t>SOLUTIONS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067289" y="-95250"/>
              <a:ext cx="4844471" cy="53043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520"/>
                </a:lnSpc>
              </a:pPr>
              <a:r>
                <a:rPr lang="en-US" sz="2200" spc="44">
                  <a:solidFill>
                    <a:srgbClr val="000000"/>
                  </a:solidFill>
                  <a:latin typeface="Roboto Bold"/>
                </a:rPr>
                <a:t>VALUE PROPOSITIONS</a:t>
              </a: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866775"/>
            <a:ext cx="7217654" cy="421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FFDE59"/>
                </a:solidFill>
                <a:latin typeface="Roboto Bold"/>
              </a:rPr>
              <a:t>AMAZON CLONE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637658" y="5322855"/>
            <a:ext cx="9650342" cy="4964145"/>
          </a:xfrm>
          <a:custGeom>
            <a:avLst/>
            <a:gdLst/>
            <a:ahLst/>
            <a:cxnLst/>
            <a:rect l="l" t="t" r="r" b="b"/>
            <a:pathLst>
              <a:path w="9650342" h="4964145">
                <a:moveTo>
                  <a:pt x="0" y="0"/>
                </a:moveTo>
                <a:lnTo>
                  <a:pt x="9650342" y="0"/>
                </a:lnTo>
                <a:lnTo>
                  <a:pt x="9650342" y="4964145"/>
                </a:lnTo>
                <a:lnTo>
                  <a:pt x="0" y="49641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553" b="-4553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3" name="Group 3"/>
          <p:cNvGrpSpPr/>
          <p:nvPr/>
        </p:nvGrpSpPr>
        <p:grpSpPr>
          <a:xfrm>
            <a:off x="1028700" y="5322855"/>
            <a:ext cx="7608958" cy="3935445"/>
            <a:chOff x="0" y="0"/>
            <a:chExt cx="3621850" cy="187326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621850" cy="1873265"/>
            </a:xfrm>
            <a:custGeom>
              <a:avLst/>
              <a:gdLst/>
              <a:ahLst/>
              <a:cxnLst/>
              <a:rect l="l" t="t" r="r" b="b"/>
              <a:pathLst>
                <a:path w="3621850" h="1873265">
                  <a:moveTo>
                    <a:pt x="0" y="0"/>
                  </a:moveTo>
                  <a:lnTo>
                    <a:pt x="3621850" y="0"/>
                  </a:lnTo>
                  <a:lnTo>
                    <a:pt x="3621850" y="1873265"/>
                  </a:lnTo>
                  <a:lnTo>
                    <a:pt x="0" y="1873265"/>
                  </a:lnTo>
                  <a:close/>
                </a:path>
              </a:pathLst>
            </a:custGeom>
            <a:solidFill>
              <a:srgbClr val="79AEE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87078" y="6177477"/>
            <a:ext cx="6602547" cy="1895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349"/>
              </a:lnSpc>
            </a:pPr>
            <a:r>
              <a:rPr lang="en-US" sz="6999">
                <a:solidFill>
                  <a:srgbClr val="000000"/>
                </a:solidFill>
                <a:latin typeface="Roboto Bold"/>
              </a:rPr>
              <a:t>Customization of the project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13541" y="2035827"/>
            <a:ext cx="7242923" cy="859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 Bold"/>
              </a:rPr>
              <a:t>Unique Branding and Identity</a:t>
            </a:r>
            <a:r>
              <a:rPr lang="en-US" sz="2200" spc="44">
                <a:solidFill>
                  <a:srgbClr val="000000"/>
                </a:solidFill>
                <a:latin typeface="Roboto"/>
              </a:rPr>
              <a:t>: Tailor the platform's design and logo to create a distinct brand image.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016377" y="3582392"/>
            <a:ext cx="7242923" cy="859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 Bold"/>
              </a:rPr>
              <a:t>Social Media Integration: </a:t>
            </a:r>
            <a:r>
              <a:rPr lang="en-US" sz="2200" spc="44">
                <a:solidFill>
                  <a:srgbClr val="000000"/>
                </a:solidFill>
                <a:latin typeface="Roboto"/>
              </a:rPr>
              <a:t>Share products and deals on social platforms for increased visibility.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016377" y="2035827"/>
            <a:ext cx="7242923" cy="859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 Bold"/>
              </a:rPr>
              <a:t>Seamless User Experience: </a:t>
            </a:r>
            <a:r>
              <a:rPr lang="en-US" sz="2200" spc="44">
                <a:solidFill>
                  <a:srgbClr val="000000"/>
                </a:solidFill>
                <a:latin typeface="Roboto"/>
              </a:rPr>
              <a:t>Intuitive and user-friendly interface for easy navigation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11717" y="3238517"/>
            <a:ext cx="7242923" cy="8597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20"/>
              </a:lnSpc>
            </a:pPr>
            <a:r>
              <a:rPr lang="en-US" sz="2200" spc="44">
                <a:solidFill>
                  <a:srgbClr val="000000"/>
                </a:solidFill>
                <a:latin typeface="Roboto Bold"/>
              </a:rPr>
              <a:t>Curated Product Selection</a:t>
            </a:r>
            <a:r>
              <a:rPr lang="en-US" sz="2200" spc="44">
                <a:solidFill>
                  <a:srgbClr val="000000"/>
                </a:solidFill>
                <a:latin typeface="Roboto"/>
              </a:rPr>
              <a:t>: Carefully select top-quality products to ensure customer satisfaction.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7786" b="778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0" y="0"/>
            <a:ext cx="7292104" cy="4840769"/>
          </a:xfrm>
          <a:custGeom>
            <a:avLst/>
            <a:gdLst/>
            <a:ahLst/>
            <a:cxnLst/>
            <a:rect l="l" t="t" r="r" b="b"/>
            <a:pathLst>
              <a:path w="7292104" h="4840769">
                <a:moveTo>
                  <a:pt x="0" y="0"/>
                </a:moveTo>
                <a:lnTo>
                  <a:pt x="7292104" y="0"/>
                </a:lnTo>
                <a:lnTo>
                  <a:pt x="7292104" y="4840769"/>
                </a:lnTo>
                <a:lnTo>
                  <a:pt x="0" y="484076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4000"/>
            </a:blip>
            <a:stretch>
              <a:fillRect l="-18986" r="-24545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4" name="Group 4"/>
          <p:cNvGrpSpPr/>
          <p:nvPr/>
        </p:nvGrpSpPr>
        <p:grpSpPr>
          <a:xfrm>
            <a:off x="2506030" y="5253319"/>
            <a:ext cx="6332995" cy="832796"/>
            <a:chOff x="0" y="0"/>
            <a:chExt cx="2310294" cy="30380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310294" cy="303806"/>
            </a:xfrm>
            <a:custGeom>
              <a:avLst/>
              <a:gdLst/>
              <a:ahLst/>
              <a:cxnLst/>
              <a:rect l="l" t="t" r="r" b="b"/>
              <a:pathLst>
                <a:path w="2310294" h="303806">
                  <a:moveTo>
                    <a:pt x="0" y="0"/>
                  </a:moveTo>
                  <a:lnTo>
                    <a:pt x="2310294" y="0"/>
                  </a:lnTo>
                  <a:lnTo>
                    <a:pt x="2310294" y="303806"/>
                  </a:lnTo>
                  <a:lnTo>
                    <a:pt x="0" y="303806"/>
                  </a:lnTo>
                  <a:close/>
                </a:path>
              </a:pathLst>
            </a:custGeom>
            <a:solidFill>
              <a:srgbClr val="79AEEA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76985" y="2541578"/>
            <a:ext cx="11801423" cy="1943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4735"/>
              </a:lnSpc>
            </a:pPr>
            <a:r>
              <a:rPr lang="en-US" sz="14034">
                <a:solidFill>
                  <a:srgbClr val="FFFFFF"/>
                </a:solidFill>
                <a:latin typeface="Roboto Bold"/>
              </a:rPr>
              <a:t>MODELING</a:t>
            </a:r>
          </a:p>
        </p:txBody>
      </p:sp>
      <p:sp>
        <p:nvSpPr>
          <p:cNvPr id="7" name="AutoShape 7"/>
          <p:cNvSpPr/>
          <p:nvPr/>
        </p:nvSpPr>
        <p:spPr>
          <a:xfrm>
            <a:off x="0" y="6854109"/>
            <a:ext cx="5672528" cy="0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8" name="AutoShape 8"/>
          <p:cNvSpPr/>
          <p:nvPr/>
        </p:nvSpPr>
        <p:spPr>
          <a:xfrm>
            <a:off x="9741706" y="0"/>
            <a:ext cx="0" cy="4126229"/>
          </a:xfrm>
          <a:prstGeom prst="line">
            <a:avLst/>
          </a:prstGeom>
          <a:ln w="2857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10056806" y="2751298"/>
            <a:ext cx="7628750" cy="6076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00"/>
              </a:lnSpc>
            </a:pPr>
            <a:r>
              <a:rPr lang="en-US" sz="3000" spc="60">
                <a:solidFill>
                  <a:srgbClr val="FFFFFF"/>
                </a:solidFill>
                <a:latin typeface="Roboto Bold"/>
              </a:rPr>
              <a:t>Web Technologies like HTML and CSS are used in order to develop this clone project. This project was made as simple as possible , to showcase the easiness and felxibility of the project.</a:t>
            </a:r>
          </a:p>
          <a:p>
            <a:pPr>
              <a:lnSpc>
                <a:spcPts val="4800"/>
              </a:lnSpc>
            </a:pPr>
            <a:endParaRPr lang="en-US" sz="3000" spc="60">
              <a:solidFill>
                <a:srgbClr val="FFFFFF"/>
              </a:solidFill>
              <a:latin typeface="Roboto Bold"/>
            </a:endParaRPr>
          </a:p>
          <a:p>
            <a:pPr>
              <a:lnSpc>
                <a:spcPts val="4800"/>
              </a:lnSpc>
            </a:pPr>
            <a:r>
              <a:rPr lang="en-US" sz="3000" spc="60">
                <a:solidFill>
                  <a:srgbClr val="FFFFFF"/>
                </a:solidFill>
                <a:latin typeface="Roboto Bold"/>
              </a:rPr>
              <a:t>This project can be further endured and developed with  the help of advanced web technologies like reactJS, nodeJS, and other databases like MongoDB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4877051"/>
            <a:chOff x="0" y="0"/>
            <a:chExt cx="8705055" cy="232146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705055" cy="2321467"/>
            </a:xfrm>
            <a:custGeom>
              <a:avLst/>
              <a:gdLst/>
              <a:ahLst/>
              <a:cxnLst/>
              <a:rect l="l" t="t" r="r" b="b"/>
              <a:pathLst>
                <a:path w="8705055" h="2321467">
                  <a:moveTo>
                    <a:pt x="0" y="0"/>
                  </a:moveTo>
                  <a:lnTo>
                    <a:pt x="8705055" y="0"/>
                  </a:lnTo>
                  <a:lnTo>
                    <a:pt x="8705055" y="2321467"/>
                  </a:lnTo>
                  <a:lnTo>
                    <a:pt x="0" y="2321467"/>
                  </a:lnTo>
                  <a:close/>
                </a:path>
              </a:pathLst>
            </a:custGeom>
            <a:solidFill>
              <a:srgbClr val="121723"/>
            </a:solid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4" name="Freeform 4"/>
          <p:cNvSpPr/>
          <p:nvPr/>
        </p:nvSpPr>
        <p:spPr>
          <a:xfrm>
            <a:off x="0" y="0"/>
            <a:ext cx="18288000" cy="4877051"/>
          </a:xfrm>
          <a:custGeom>
            <a:avLst/>
            <a:gdLst/>
            <a:ahLst/>
            <a:cxnLst/>
            <a:rect l="l" t="t" r="r" b="b"/>
            <a:pathLst>
              <a:path w="18288000" h="4877051">
                <a:moveTo>
                  <a:pt x="0" y="0"/>
                </a:moveTo>
                <a:lnTo>
                  <a:pt x="18288000" y="0"/>
                </a:lnTo>
                <a:lnTo>
                  <a:pt x="18288000" y="4877051"/>
                </a:lnTo>
                <a:lnTo>
                  <a:pt x="0" y="48770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9000"/>
            </a:blip>
            <a:stretch>
              <a:fillRect t="-82746" b="-380076"/>
            </a:stretch>
          </a:blipFill>
        </p:spPr>
        <p:txBody>
          <a:bodyPr/>
          <a:lstStyle/>
          <a:p>
            <a:endParaRPr lang="en-IN"/>
          </a:p>
        </p:txBody>
      </p:sp>
      <p:grpSp>
        <p:nvGrpSpPr>
          <p:cNvPr id="5" name="Group 5"/>
          <p:cNvGrpSpPr/>
          <p:nvPr/>
        </p:nvGrpSpPr>
        <p:grpSpPr>
          <a:xfrm>
            <a:off x="4028694" y="1028700"/>
            <a:ext cx="10431723" cy="2886939"/>
            <a:chOff x="0" y="0"/>
            <a:chExt cx="15011615" cy="4154406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5011615" cy="4154406"/>
            </a:xfrm>
            <a:custGeom>
              <a:avLst/>
              <a:gdLst/>
              <a:ahLst/>
              <a:cxnLst/>
              <a:rect l="l" t="t" r="r" b="b"/>
              <a:pathLst>
                <a:path w="15011615" h="4154406">
                  <a:moveTo>
                    <a:pt x="15011615" y="279400"/>
                  </a:moveTo>
                  <a:lnTo>
                    <a:pt x="15011615" y="0"/>
                  </a:lnTo>
                  <a:lnTo>
                    <a:pt x="0" y="0"/>
                  </a:lnTo>
                  <a:lnTo>
                    <a:pt x="0" y="4154406"/>
                  </a:lnTo>
                  <a:lnTo>
                    <a:pt x="15011615" y="4154406"/>
                  </a:lnTo>
                  <a:lnTo>
                    <a:pt x="15011615" y="279400"/>
                  </a:lnTo>
                  <a:close/>
                  <a:moveTo>
                    <a:pt x="14932875" y="279400"/>
                  </a:moveTo>
                  <a:lnTo>
                    <a:pt x="14932875" y="4075666"/>
                  </a:lnTo>
                  <a:lnTo>
                    <a:pt x="78740" y="4075666"/>
                  </a:lnTo>
                  <a:lnTo>
                    <a:pt x="78740" y="78740"/>
                  </a:lnTo>
                  <a:lnTo>
                    <a:pt x="14932875" y="78740"/>
                  </a:lnTo>
                  <a:lnTo>
                    <a:pt x="14932875" y="27940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IN"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458474" y="3391965"/>
            <a:ext cx="1371052" cy="109684"/>
            <a:chOff x="0" y="0"/>
            <a:chExt cx="1828069" cy="146246"/>
          </a:xfrm>
        </p:grpSpPr>
        <p:grpSp>
          <p:nvGrpSpPr>
            <p:cNvPr id="8" name="Group 8"/>
            <p:cNvGrpSpPr>
              <a:grpSpLocks noChangeAspect="1"/>
            </p:cNvGrpSpPr>
            <p:nvPr/>
          </p:nvGrpSpPr>
          <p:grpSpPr>
            <a:xfrm>
              <a:off x="0" y="0"/>
              <a:ext cx="1828069" cy="146246"/>
              <a:chOff x="0" y="0"/>
              <a:chExt cx="1270000" cy="1016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12700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1270000" h="101600">
                    <a:moveTo>
                      <a:pt x="0" y="0"/>
                    </a:moveTo>
                    <a:lnTo>
                      <a:pt x="1270000" y="0"/>
                    </a:lnTo>
                    <a:lnTo>
                      <a:pt x="1270000" y="101600"/>
                    </a:lnTo>
                    <a:lnTo>
                      <a:pt x="0" y="10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10" name="Freeform 10"/>
              <p:cNvSpPr/>
              <p:nvPr/>
            </p:nvSpPr>
            <p:spPr>
              <a:xfrm>
                <a:off x="0" y="0"/>
                <a:ext cx="635000" cy="1016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101600">
                    <a:moveTo>
                      <a:pt x="0" y="0"/>
                    </a:moveTo>
                    <a:lnTo>
                      <a:pt x="635000" y="0"/>
                    </a:lnTo>
                    <a:lnTo>
                      <a:pt x="635000" y="101600"/>
                    </a:lnTo>
                    <a:lnTo>
                      <a:pt x="0" y="1016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9AEEA"/>
              </a:solidFill>
            </p:spPr>
            <p:txBody>
              <a:bodyPr/>
              <a:lstStyle/>
              <a:p>
                <a:endParaRPr lang="en-IN"/>
              </a:p>
            </p:txBody>
          </p:sp>
        </p:grpSp>
      </p:grpSp>
      <p:sp>
        <p:nvSpPr>
          <p:cNvPr id="11" name="AutoShape 11"/>
          <p:cNvSpPr/>
          <p:nvPr/>
        </p:nvSpPr>
        <p:spPr>
          <a:xfrm rot="5400000">
            <a:off x="7441639" y="7448326"/>
            <a:ext cx="3419923" cy="0"/>
          </a:xfrm>
          <a:prstGeom prst="line">
            <a:avLst/>
          </a:prstGeom>
          <a:ln w="2000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2" name="Freeform 12"/>
          <p:cNvSpPr/>
          <p:nvPr/>
        </p:nvSpPr>
        <p:spPr>
          <a:xfrm>
            <a:off x="334236" y="2954410"/>
            <a:ext cx="7822345" cy="3688160"/>
          </a:xfrm>
          <a:custGeom>
            <a:avLst/>
            <a:gdLst/>
            <a:ahLst/>
            <a:cxnLst/>
            <a:rect l="l" t="t" r="r" b="b"/>
            <a:pathLst>
              <a:path w="7822345" h="3688160">
                <a:moveTo>
                  <a:pt x="0" y="0"/>
                </a:moveTo>
                <a:lnTo>
                  <a:pt x="7822345" y="0"/>
                </a:lnTo>
                <a:lnTo>
                  <a:pt x="7822345" y="3688161"/>
                </a:lnTo>
                <a:lnTo>
                  <a:pt x="0" y="36881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336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3" name="Freeform 13"/>
          <p:cNvSpPr/>
          <p:nvPr/>
        </p:nvSpPr>
        <p:spPr>
          <a:xfrm>
            <a:off x="10134326" y="2954410"/>
            <a:ext cx="7868835" cy="3683818"/>
          </a:xfrm>
          <a:custGeom>
            <a:avLst/>
            <a:gdLst/>
            <a:ahLst/>
            <a:cxnLst/>
            <a:rect l="l" t="t" r="r" b="b"/>
            <a:pathLst>
              <a:path w="7868835" h="3683818">
                <a:moveTo>
                  <a:pt x="0" y="0"/>
                </a:moveTo>
                <a:lnTo>
                  <a:pt x="7868836" y="0"/>
                </a:lnTo>
                <a:lnTo>
                  <a:pt x="7868836" y="3683818"/>
                </a:lnTo>
                <a:lnTo>
                  <a:pt x="0" y="36838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4028694" y="1280765"/>
            <a:ext cx="10230613" cy="1377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>
                <a:solidFill>
                  <a:srgbClr val="FFFFFF"/>
                </a:solidFill>
                <a:latin typeface="Roboto Bold"/>
              </a:rPr>
              <a:t>RESULT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28700" y="7405463"/>
            <a:ext cx="6208828" cy="1923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7" lvl="1" indent="-345439">
              <a:lnSpc>
                <a:spcPts val="5119"/>
              </a:lnSpc>
              <a:buFont typeface="Arial"/>
              <a:buChar char="•"/>
            </a:pPr>
            <a:r>
              <a:rPr lang="en-US" sz="3199" spc="63">
                <a:solidFill>
                  <a:srgbClr val="000000"/>
                </a:solidFill>
                <a:latin typeface="Roboto"/>
              </a:rPr>
              <a:t>USER ADOPTION</a:t>
            </a:r>
          </a:p>
          <a:p>
            <a:pPr marL="690877" lvl="1" indent="-345439">
              <a:lnSpc>
                <a:spcPts val="5119"/>
              </a:lnSpc>
              <a:buFont typeface="Arial"/>
              <a:buChar char="•"/>
            </a:pPr>
            <a:r>
              <a:rPr lang="en-US" sz="3199" spc="63">
                <a:solidFill>
                  <a:srgbClr val="000000"/>
                </a:solidFill>
                <a:latin typeface="Roboto"/>
              </a:rPr>
              <a:t>INTUITIVE INTERFACE</a:t>
            </a:r>
          </a:p>
          <a:p>
            <a:pPr marL="690877" lvl="1" indent="-345439">
              <a:lnSpc>
                <a:spcPts val="5119"/>
              </a:lnSpc>
              <a:buFont typeface="Arial"/>
              <a:buChar char="•"/>
            </a:pPr>
            <a:r>
              <a:rPr lang="en-US" sz="3199" spc="63">
                <a:solidFill>
                  <a:srgbClr val="000000"/>
                </a:solidFill>
                <a:latin typeface="Roboto"/>
              </a:rPr>
              <a:t>WEBSITE PERFORMANCE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429300" y="7405463"/>
            <a:ext cx="6208828" cy="1923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77" lvl="1" indent="-345439">
              <a:lnSpc>
                <a:spcPts val="5119"/>
              </a:lnSpc>
              <a:buFont typeface="Arial"/>
              <a:buChar char="•"/>
            </a:pPr>
            <a:r>
              <a:rPr lang="en-US" sz="3199" spc="63">
                <a:solidFill>
                  <a:srgbClr val="000000"/>
                </a:solidFill>
                <a:latin typeface="Roboto"/>
              </a:rPr>
              <a:t>PRODUCT SELECTION</a:t>
            </a:r>
          </a:p>
          <a:p>
            <a:pPr marL="690877" lvl="1" indent="-345439">
              <a:lnSpc>
                <a:spcPts val="5119"/>
              </a:lnSpc>
              <a:buFont typeface="Arial"/>
              <a:buChar char="•"/>
            </a:pPr>
            <a:r>
              <a:rPr lang="en-US" sz="3199" spc="63">
                <a:solidFill>
                  <a:srgbClr val="000000"/>
                </a:solidFill>
                <a:latin typeface="Roboto"/>
              </a:rPr>
              <a:t>AI DRIVEN TECH</a:t>
            </a:r>
          </a:p>
          <a:p>
            <a:pPr marL="690877" lvl="1" indent="-345439">
              <a:lnSpc>
                <a:spcPts val="5119"/>
              </a:lnSpc>
              <a:buFont typeface="Arial"/>
              <a:buChar char="•"/>
            </a:pPr>
            <a:r>
              <a:rPr lang="en-US" sz="3199" spc="63">
                <a:solidFill>
                  <a:srgbClr val="000000"/>
                </a:solidFill>
                <a:latin typeface="Roboto"/>
              </a:rPr>
              <a:t>CUSTOMAER FEEDBACK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408</Words>
  <Application>Microsoft Office PowerPoint</Application>
  <PresentationFormat>Custom</PresentationFormat>
  <Paragraphs>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Roboto Bold</vt:lpstr>
      <vt:lpstr>Arial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Sky Modern Shopping And Commerce Presentation Template</dc:title>
  <cp:lastModifiedBy>Surya Harshith Nukarapu</cp:lastModifiedBy>
  <cp:revision>3</cp:revision>
  <dcterms:created xsi:type="dcterms:W3CDTF">2006-08-16T00:00:00Z</dcterms:created>
  <dcterms:modified xsi:type="dcterms:W3CDTF">2023-07-24T12:24:50Z</dcterms:modified>
  <dc:identifier>DAFpetWu-Hw</dc:identifier>
</cp:coreProperties>
</file>

<file path=docProps/thumbnail.jpeg>
</file>